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60" r:id="rId4"/>
    <p:sldId id="269" r:id="rId5"/>
    <p:sldId id="278" r:id="rId6"/>
  </p:sldIdLst>
  <p:sldSz cx="9906000" cy="6858000" type="A4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014067"/>
    <a:srgbClr val="014E7D"/>
    <a:srgbClr val="013657"/>
    <a:srgbClr val="01456F"/>
    <a:srgbClr val="014B79"/>
    <a:srgbClr val="0937C9"/>
    <a:srgbClr val="002774"/>
    <a:srgbClr val="929A4A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74" autoAdjust="0"/>
  </p:normalViewPr>
  <p:slideViewPr>
    <p:cSldViewPr snapToGrid="0" showGuides="1">
      <p:cViewPr>
        <p:scale>
          <a:sx n="80" d="100"/>
          <a:sy n="80" d="100"/>
        </p:scale>
        <p:origin x="-1315" y="-264"/>
      </p:cViewPr>
      <p:guideLst>
        <p:guide orient="horz" pos="2160"/>
        <p:guide pos="3120"/>
        <p:guide pos="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33DA82-3F88-44B8-BD04-AA40EEE84FBF}" type="datetime1">
              <a:rPr lang="ru-RU" smtClean="0"/>
              <a:pPr rtl="0"/>
              <a:t>15.01.2025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690D7-6006-41CE-9478-6ADEF6469083}" type="datetime1">
              <a:rPr lang="ru-RU" smtClean="0"/>
              <a:pPr/>
              <a:t>15.01.2025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14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84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исунок 24">
            <a:extLst>
              <a:ext uri="{FF2B5EF4-FFF2-40B4-BE49-F238E27FC236}">
                <a16:creationId xmlns=""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7761" y="860945"/>
            <a:ext cx="3598175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0274" y="2006084"/>
            <a:ext cx="3943528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79862" y="3640998"/>
            <a:ext cx="3944150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0274" y="2006084"/>
            <a:ext cx="3943528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79862" y="3640998"/>
            <a:ext cx="3944150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ый треугольник 18">
            <a:extLst>
              <a:ext uri="{FF2B5EF4-FFF2-40B4-BE49-F238E27FC236}">
                <a16:creationId xmlns=""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=""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517826" y="3588176"/>
            <a:ext cx="313638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010090"/>
            <a:ext cx="1450521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>
            <a:extLst>
              <a:ext uri="{FF2B5EF4-FFF2-40B4-BE49-F238E27FC236}">
                <a16:creationId xmlns=""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5622" y="1987420"/>
            <a:ext cx="3990702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>
            <a:extLst>
              <a:ext uri="{FF2B5EF4-FFF2-40B4-BE49-F238E27FC236}">
                <a16:creationId xmlns=""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5622" y="3792046"/>
            <a:ext cx="3990702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РЕДАКТИРОВАНИЕ ОСНОВНЫХ СТИЛЕЙ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=""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6300216" y="0"/>
            <a:ext cx="1835087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08562"/>
            <a:ext cx="5358724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5266944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=""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12965" y="3407045"/>
            <a:ext cx="11686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=""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26" y="1671925"/>
            <a:ext cx="8803537" cy="450503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=""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71" y="1651045"/>
            <a:ext cx="421005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Объект 3">
            <a:extLst>
              <a:ext uri="{FF2B5EF4-FFF2-40B4-BE49-F238E27FC236}">
                <a16:creationId xmlns=""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651045"/>
            <a:ext cx="421005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=""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426" y="1681163"/>
            <a:ext cx="4373282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 4">
            <a:extLst>
              <a:ext uri="{FF2B5EF4-FFF2-40B4-BE49-F238E27FC236}">
                <a16:creationId xmlns=""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1" name="Объект 5">
            <a:extLst>
              <a:ext uri="{FF2B5EF4-FFF2-40B4-BE49-F238E27FC236}">
                <a16:creationId xmlns=""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Объект 3">
            <a:extLst>
              <a:ext uri="{FF2B5EF4-FFF2-40B4-BE49-F238E27FC236}">
                <a16:creationId xmlns=""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426" y="2505075"/>
            <a:ext cx="4380796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326" y="4374037"/>
            <a:ext cx="4315607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=""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4326" y="5701070"/>
            <a:ext cx="4315607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=""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069" y="2290713"/>
            <a:ext cx="4715484" cy="4341862"/>
          </a:xfrm>
          <a:prstGeom prst="rect">
            <a:avLst/>
          </a:prstGeo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326" y="4374037"/>
            <a:ext cx="4315607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=""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4326" y="5701070"/>
            <a:ext cx="4315607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=""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78101" y="2271860"/>
            <a:ext cx="4643451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Надпись 17">
            <a:extLst>
              <a:ext uri="{FF2B5EF4-FFF2-40B4-BE49-F238E27FC236}">
                <a16:creationId xmlns=""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=""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араллелограмм 28">
              <a:extLst>
                <a:ext uri="{FF2B5EF4-FFF2-40B4-BE49-F238E27FC236}">
                  <a16:creationId xmlns=""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0" name="Параллелограмм 29">
            <a:extLst>
              <a:ext uri="{FF2B5EF4-FFF2-40B4-BE49-F238E27FC236}">
                <a16:creationId xmlns=""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Надпись 20">
            <a:extLst>
              <a:ext uri="{FF2B5EF4-FFF2-40B4-BE49-F238E27FC236}">
                <a16:creationId xmlns=""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8" name="Диагональная полоса 27">
              <a:extLst>
                <a:ext uri="{FF2B5EF4-FFF2-40B4-BE49-F238E27FC236}">
                  <a16:creationId xmlns=""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Прямая соединительная линия 28">
              <a:extLst>
                <a:ext uri="{FF2B5EF4-FFF2-40B4-BE49-F238E27FC236}">
                  <a16:creationId xmlns=""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=""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1" name="Параллелограмм 30">
            <a:extLst>
              <a:ext uri="{FF2B5EF4-FFF2-40B4-BE49-F238E27FC236}">
                <a16:creationId xmlns=""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26" y="209029"/>
            <a:ext cx="6768275" cy="114796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ый треугольник 18">
            <a:extLst>
              <a:ext uri="{FF2B5EF4-FFF2-40B4-BE49-F238E27FC236}">
                <a16:creationId xmlns=""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=""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517826" y="3588176"/>
            <a:ext cx="313638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010090"/>
            <a:ext cx="1450521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>
            <a:extLst>
              <a:ext uri="{FF2B5EF4-FFF2-40B4-BE49-F238E27FC236}">
                <a16:creationId xmlns=""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5622" y="1987420"/>
            <a:ext cx="3990702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>
            <a:extLst>
              <a:ext uri="{FF2B5EF4-FFF2-40B4-BE49-F238E27FC236}">
                <a16:creationId xmlns=""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5622" y="3792046"/>
            <a:ext cx="3990702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РЕДАКТИРОВАНИЕ ОСНОВНЫХ СТИЛЕЙ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=""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6300216" y="0"/>
            <a:ext cx="1835087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08562"/>
            <a:ext cx="5358724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6">
            <a:extLst>
              <a:ext uri="{FF2B5EF4-FFF2-40B4-BE49-F238E27FC236}">
                <a16:creationId xmlns=""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7761" y="860945"/>
            <a:ext cx="3598175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5266944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=""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12965" y="3407045"/>
            <a:ext cx="11686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45" y="3129541"/>
            <a:ext cx="401604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Прямоугольный треугольник 23">
            <a:extLst>
              <a:ext uri="{FF2B5EF4-FFF2-40B4-BE49-F238E27FC236}">
                <a16:creationId xmlns=""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494745" y="-6"/>
            <a:ext cx="8411255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=""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419747" y="-5"/>
            <a:ext cx="3348434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0013" y="5047077"/>
            <a:ext cx="1238716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31746" y="2496103"/>
            <a:ext cx="5965888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31745" y="1241109"/>
            <a:ext cx="5965880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=""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65750" y="0"/>
            <a:ext cx="454025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ый треугольник 34">
            <a:extLst>
              <a:ext uri="{FF2B5EF4-FFF2-40B4-BE49-F238E27FC236}">
                <a16:creationId xmlns=""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494745" y="-6"/>
            <a:ext cx="8411255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Рисунок 17">
            <a:extLst>
              <a:ext uri="{FF2B5EF4-FFF2-40B4-BE49-F238E27FC236}">
                <a16:creationId xmlns=""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3269" y="1435100"/>
            <a:ext cx="4892730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45" y="3129541"/>
            <a:ext cx="401604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=""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419747" y="-5"/>
            <a:ext cx="3348434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8411256" y="1185452"/>
            <a:ext cx="1494744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31746" y="2496103"/>
            <a:ext cx="5965880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=""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745" y="1241109"/>
            <a:ext cx="5965880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5" name="Надпись 14">
            <a:extLst>
              <a:ext uri="{FF2B5EF4-FFF2-40B4-BE49-F238E27FC236}">
                <a16:creationId xmlns=""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7513" y="3633968"/>
            <a:ext cx="1554003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23067" y="2104888"/>
            <a:ext cx="4448673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Объект 3">
            <a:extLst>
              <a:ext uri="{FF2B5EF4-FFF2-40B4-BE49-F238E27FC236}">
                <a16:creationId xmlns=""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423067" y="2886076"/>
            <a:ext cx="4448673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 smtClean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 smtClean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 smtClean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 smtClean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9" name="Текст 4">
            <a:extLst>
              <a:ext uri="{FF2B5EF4-FFF2-40B4-BE49-F238E27FC236}">
                <a16:creationId xmlns=""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026704" y="2104888"/>
            <a:ext cx="4448925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 5">
            <a:extLst>
              <a:ext uri="{FF2B5EF4-FFF2-40B4-BE49-F238E27FC236}">
                <a16:creationId xmlns=""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5026704" y="2886076"/>
            <a:ext cx="4448925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 smtClean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 smtClean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 smtClean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 smtClean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Текст 4">
            <a:extLst>
              <a:ext uri="{FF2B5EF4-FFF2-40B4-BE49-F238E27FC236}">
                <a16:creationId xmlns=""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422901" y="1376933"/>
            <a:ext cx="5986984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5" name="Надпись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адпись 15">
            <a:extLst>
              <a:ext uri="{FF2B5EF4-FFF2-40B4-BE49-F238E27FC236}">
                <a16:creationId xmlns=""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=""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9" name="Диагональная полоса 28">
              <a:extLst>
                <a:ext uri="{FF2B5EF4-FFF2-40B4-BE49-F238E27FC236}">
                  <a16:creationId xmlns=""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=""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араллелограмм 30">
              <a:extLst>
                <a:ext uri="{FF2B5EF4-FFF2-40B4-BE49-F238E27FC236}">
                  <a16:creationId xmlns=""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3" name="Параллелограмм 32">
            <a:extLst>
              <a:ext uri="{FF2B5EF4-FFF2-40B4-BE49-F238E27FC236}">
                <a16:creationId xmlns=""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34" name="Текст 4">
            <a:extLst>
              <a:ext uri="{FF2B5EF4-FFF2-40B4-BE49-F238E27FC236}">
                <a16:creationId xmlns=""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901" y="1376933"/>
            <a:ext cx="5986984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2099" y="2005762"/>
            <a:ext cx="4245933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Добавьте текст здесь</a:t>
            </a:r>
          </a:p>
        </p:txBody>
      </p:sp>
      <p:sp>
        <p:nvSpPr>
          <p:cNvPr id="20" name="Диаграмма 2">
            <a:extLst>
              <a:ext uri="{FF2B5EF4-FFF2-40B4-BE49-F238E27FC236}">
                <a16:creationId xmlns=""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709343" y="2005762"/>
            <a:ext cx="4647010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адпись 15">
            <a:extLst>
              <a:ext uri="{FF2B5EF4-FFF2-40B4-BE49-F238E27FC236}">
                <a16:creationId xmlns=""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8996307" y="235733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6143579" y="1"/>
            <a:ext cx="392587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=""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араллелограмм 32">
              <a:extLst>
                <a:ext uri="{FF2B5EF4-FFF2-40B4-BE49-F238E27FC236}">
                  <a16:creationId xmlns=""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6" name="Параллелограмм 35">
            <a:extLst>
              <a:ext uri="{FF2B5EF4-FFF2-40B4-BE49-F238E27FC236}">
                <a16:creationId xmlns=""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5427425" y="1"/>
            <a:ext cx="1176338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37" name="Текст 4">
            <a:extLst>
              <a:ext uri="{FF2B5EF4-FFF2-40B4-BE49-F238E27FC236}">
                <a16:creationId xmlns=""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901" y="1376933"/>
            <a:ext cx="5986984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426" y="209028"/>
            <a:ext cx="6770743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5" name="Таблица 11">
            <a:extLst>
              <a:ext uri="{FF2B5EF4-FFF2-40B4-BE49-F238E27FC236}">
                <a16:creationId xmlns=""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31745" y="2664803"/>
            <a:ext cx="8932117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Вставка таблицы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ая фот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Прямоугольный треугольник 3">
            <a:extLst>
              <a:ext uri="{FF2B5EF4-FFF2-40B4-BE49-F238E27FC236}">
                <a16:creationId xmlns=""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9544844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Рисунок 31">
            <a:extLst>
              <a:ext uri="{FF2B5EF4-FFF2-40B4-BE49-F238E27FC236}">
                <a16:creationId xmlns=""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91874" y="326571"/>
            <a:ext cx="9322253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1919288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873" y="558802"/>
            <a:ext cx="6770743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Добавьте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Текст 3">
            <a:extLst>
              <a:ext uri="{FF2B5EF4-FFF2-40B4-BE49-F238E27FC236}">
                <a16:creationId xmlns=""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43630" y="3461163"/>
            <a:ext cx="2799698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Название</a:t>
            </a:r>
          </a:p>
        </p:txBody>
      </p:sp>
      <p:sp>
        <p:nvSpPr>
          <p:cNvPr id="10" name="Текст 4">
            <a:extLst>
              <a:ext uri="{FF2B5EF4-FFF2-40B4-BE49-F238E27FC236}">
                <a16:creationId xmlns=""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43630" y="3839451"/>
            <a:ext cx="2799698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Номер телефона</a:t>
            </a:r>
          </a:p>
        </p:txBody>
      </p:sp>
      <p:sp>
        <p:nvSpPr>
          <p:cNvPr id="11" name="Текст 5">
            <a:extLst>
              <a:ext uri="{FF2B5EF4-FFF2-40B4-BE49-F238E27FC236}">
                <a16:creationId xmlns=""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43629" y="4216669"/>
            <a:ext cx="2799699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Электронная почта </a:t>
            </a:r>
          </a:p>
        </p:txBody>
      </p:sp>
      <p:sp>
        <p:nvSpPr>
          <p:cNvPr id="13" name="Текст 21">
            <a:extLst>
              <a:ext uri="{FF2B5EF4-FFF2-40B4-BE49-F238E27FC236}">
                <a16:creationId xmlns=""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43630" y="4594957"/>
            <a:ext cx="2799698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Веб-сайт компании</a:t>
            </a:r>
          </a:p>
        </p:txBody>
      </p:sp>
      <p:sp>
        <p:nvSpPr>
          <p:cNvPr id="14" name="Форма 4157">
            <a:extLst>
              <a:ext uri="{FF2B5EF4-FFF2-40B4-BE49-F238E27FC236}">
                <a16:creationId xmlns=""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5247888" y="3505248"/>
            <a:ext cx="210336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5" name="Форма 4186">
            <a:extLst>
              <a:ext uri="{FF2B5EF4-FFF2-40B4-BE49-F238E27FC236}">
                <a16:creationId xmlns=""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5287444" y="3897986"/>
            <a:ext cx="131224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9" name="Форма 4379">
            <a:extLst>
              <a:ext uri="{FF2B5EF4-FFF2-40B4-BE49-F238E27FC236}">
                <a16:creationId xmlns=""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5247888" y="4327946"/>
            <a:ext cx="210336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0" name="Форма 4487">
            <a:extLst>
              <a:ext uri="{FF2B5EF4-FFF2-40B4-BE49-F238E27FC236}">
                <a16:creationId xmlns=""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5258269" y="4650082"/>
            <a:ext cx="189571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1" name="Прямоугольный треугольник 20">
            <a:extLst>
              <a:ext uri="{FF2B5EF4-FFF2-40B4-BE49-F238E27FC236}">
                <a16:creationId xmlns=""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8633079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89993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7315995" y="3924299"/>
            <a:ext cx="2590006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4492" y="4700016"/>
            <a:ext cx="155982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4">
            <a:extLst>
              <a:ext uri="{FF2B5EF4-FFF2-40B4-BE49-F238E27FC236}">
                <a16:creationId xmlns=""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7761" y="860945"/>
            <a:ext cx="3598175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0274" y="1821022"/>
            <a:ext cx="3943528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056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6915" y="6356351"/>
            <a:ext cx="601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26" y="209029"/>
            <a:ext cx="8803537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ляпы маг.jpe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6658" r="26658"/>
          <a:stretch>
            <a:fillRect/>
          </a:stretch>
        </p:blipFill>
        <p:spPr>
          <a:xfrm>
            <a:off x="822946" y="1062496"/>
            <a:ext cx="4087020" cy="4680000"/>
          </a:xfrm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3D638ACE-163E-40EB-A458-E794C67EA2A6}"/>
              </a:ext>
            </a:extLst>
          </p:cNvPr>
          <p:cNvSpPr txBox="1">
            <a:spLocks/>
          </p:cNvSpPr>
          <p:nvPr/>
        </p:nvSpPr>
        <p:spPr>
          <a:xfrm>
            <a:off x="5180274" y="1855304"/>
            <a:ext cx="4136004" cy="1767032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5C9205DF-8F5E-49F7-B00E-6F58293F5130}"/>
              </a:ext>
            </a:extLst>
          </p:cNvPr>
          <p:cNvSpPr txBox="1">
            <a:spLocks/>
          </p:cNvSpPr>
          <p:nvPr/>
        </p:nvSpPr>
        <p:spPr>
          <a:xfrm>
            <a:off x="5132832" y="2738821"/>
            <a:ext cx="4342472" cy="336670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0" i="0" u="none" strike="noStrike" kern="1200" cap="none" spc="30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Двудипломная</a:t>
            </a:r>
            <a:r>
              <a:rPr kumimoji="0" lang="ru-RU" sz="36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образовательная программа</a:t>
            </a:r>
            <a:endParaRPr kumimoji="0" lang="ru-RU" sz="3600" b="0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" name="Picture 2" descr="C:\Users\User\Desktop\+Кафедра РЯиЛ\БЭМО\logo 2(1)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04" y="342901"/>
            <a:ext cx="2444496" cy="102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68" y="1476375"/>
            <a:ext cx="29972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Магистратура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086225" y="3792045"/>
            <a:ext cx="5010099" cy="1399079"/>
          </a:xfrm>
        </p:spPr>
        <p:txBody>
          <a:bodyPr>
            <a:normAutofit/>
          </a:bodyPr>
          <a:lstStyle/>
          <a:p>
            <a:r>
              <a:rPr lang="ru-RU" dirty="0" smtClean="0"/>
              <a:t>«7М01702 Подготовка педагога по русскому языку и литературе/</a:t>
            </a:r>
            <a:r>
              <a:rPr lang="ru-RU" dirty="0"/>
              <a:t>Преподавание русского языка и литературы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" name="Picture 2" descr="C:\Users\User\Desktop\+Кафедра РЯиЛ\БЭМО\logo 2(1)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68" y="18288"/>
            <a:ext cx="1627632" cy="68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3">
            <a:extLst>
              <a:ext uri="{FF2B5EF4-FFF2-40B4-BE49-F238E27FC236}">
                <a16:creationId xmlns="" xmlns:a16="http://schemas.microsoft.com/office/drawing/2014/main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" y="2142245"/>
            <a:ext cx="5965880" cy="1215566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>Цель образовательной программы –</a:t>
            </a:r>
            <a:endParaRPr lang="ru-RU" b="0" dirty="0"/>
          </a:p>
        </p:txBody>
      </p:sp>
      <p:sp>
        <p:nvSpPr>
          <p:cNvPr id="42" name="Объект 6">
            <a:extLst>
              <a:ext uri="{FF2B5EF4-FFF2-40B4-BE49-F238E27FC236}">
                <a16:creationId xmlns="" xmlns:a16="http://schemas.microsoft.com/office/drawing/2014/main" id="{55EACD59-7C51-4810-94C6-BCB4D123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6" y="3207035"/>
            <a:ext cx="5446643" cy="2716695"/>
          </a:xfrm>
        </p:spPr>
        <p:txBody>
          <a:bodyPr rtlCol="0">
            <a:noAutofit/>
          </a:bodyPr>
          <a:lstStyle/>
          <a:p>
            <a:pPr lvl="0"/>
            <a:r>
              <a:rPr lang="ru-RU" sz="2800" dirty="0" smtClean="0"/>
              <a:t>подготовка конкурентоспособных научно-педагогических кадров в </a:t>
            </a:r>
            <a:r>
              <a:rPr lang="ru-RU" sz="2800" dirty="0" smtClean="0"/>
              <a:t>сфере </a:t>
            </a:r>
            <a:r>
              <a:rPr lang="ru-RU" sz="2800" dirty="0" smtClean="0"/>
              <a:t>преподавания русского языка и литературы, владеющих общекультурными и профессиональными компетенциями в соответствии с требованиями рынка труда.</a:t>
            </a:r>
          </a:p>
          <a:p>
            <a:pPr lvl="0"/>
            <a:endParaRPr lang="ru-RU" sz="2800" dirty="0" smtClean="0"/>
          </a:p>
        </p:txBody>
      </p:sp>
      <p:sp>
        <p:nvSpPr>
          <p:cNvPr id="10" name="Номер слайда 9">
            <a:extLst>
              <a:ext uri="{FF2B5EF4-FFF2-40B4-BE49-F238E27FC236}">
                <a16:creationId xmlns="" xmlns:a16="http://schemas.microsoft.com/office/drawing/2014/main" id="{A267D224-5586-43DC-82CA-8605E1582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smtClean="0"/>
              <a:pPr rtl="0"/>
              <a:t>3</a:t>
            </a:fld>
            <a:endParaRPr lang="ru-RU" dirty="0"/>
          </a:p>
        </p:txBody>
      </p:sp>
      <p:pic>
        <p:nvPicPr>
          <p:cNvPr id="19" name="Рисунок 18" descr="Шляпы маг в возд.jpg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13234" r="132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54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26" y="1070408"/>
            <a:ext cx="6770743" cy="1147969"/>
          </a:xfrm>
        </p:spPr>
        <p:txBody>
          <a:bodyPr rtlCol="0">
            <a:normAutofit fontScale="90000"/>
          </a:bodyPr>
          <a:lstStyle/>
          <a:p>
            <a:r>
              <a:rPr lang="ru-RU" b="0" dirty="0" smtClean="0"/>
              <a:t>В основе </a:t>
            </a:r>
            <a:r>
              <a:rPr lang="ru-RU" b="0" dirty="0" err="1" smtClean="0"/>
              <a:t>компетентностной</a:t>
            </a:r>
            <a:r>
              <a:rPr lang="ru-RU" b="0" dirty="0" smtClean="0"/>
              <a:t> модели выпускника лежат следующие ключевые компетенции:</a:t>
            </a:r>
            <a:endParaRPr lang="ru-RU" b="0" dirty="0"/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24E18385-8BEA-4522-ABAA-5AB38F0D4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2104888"/>
            <a:ext cx="4871740" cy="781188"/>
          </a:xfrm>
        </p:spPr>
        <p:txBody>
          <a:bodyPr rtlCol="0">
            <a:normAutofit fontScale="92500"/>
          </a:bodyPr>
          <a:lstStyle/>
          <a:p>
            <a:r>
              <a:rPr lang="ru-RU" dirty="0" smtClean="0"/>
              <a:t>организационно-методические:</a:t>
            </a:r>
            <a:endParaRPr lang="ru-RU" dirty="0"/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1DCFA8A2-3FB8-48CA-933D-0800A9D2A2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3067" y="2886077"/>
            <a:ext cx="4448673" cy="1659420"/>
          </a:xfrm>
        </p:spPr>
        <p:txBody>
          <a:bodyPr rtlCol="0">
            <a:normAutofit fontScale="85000" lnSpcReduction="20000"/>
          </a:bodyPr>
          <a:lstStyle/>
          <a:p>
            <a:pPr>
              <a:buClr>
                <a:schemeClr val="accent2"/>
              </a:buClr>
            </a:pPr>
            <a:r>
              <a:rPr lang="ru-RU" dirty="0" smtClean="0"/>
              <a:t>проявляет критическое мышление, </a:t>
            </a:r>
            <a:r>
              <a:rPr lang="ru-RU" dirty="0" err="1" smtClean="0"/>
              <a:t>креативность</a:t>
            </a:r>
            <a:r>
              <a:rPr lang="ru-RU" dirty="0" smtClean="0"/>
              <a:t> в применении инновационных технологий при планировании, организации, управлении профессиональной деятельностью, в решении комплексных проблем;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="" xmlns:a16="http://schemas.microsoft.com/office/drawing/2014/main" id="{640A3223-3DA3-4CF2-82B6-1447667547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>
            <a:normAutofit/>
          </a:bodyPr>
          <a:lstStyle/>
          <a:p>
            <a:r>
              <a:rPr lang="ru-RU" sz="2600" dirty="0" smtClean="0"/>
              <a:t>предметные:</a:t>
            </a:r>
            <a:endParaRPr lang="ru-RU" sz="2600" dirty="0"/>
          </a:p>
        </p:txBody>
      </p:sp>
      <p:sp>
        <p:nvSpPr>
          <p:cNvPr id="18" name="Объект 17">
            <a:extLst>
              <a:ext uri="{FF2B5EF4-FFF2-40B4-BE49-F238E27FC236}">
                <a16:creationId xmlns="" xmlns:a16="http://schemas.microsoft.com/office/drawing/2014/main" id="{C955AFB3-173C-4848-B3E9-1375591B29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26704" y="2886076"/>
            <a:ext cx="4448925" cy="1604037"/>
          </a:xfrm>
        </p:spPr>
        <p:txBody>
          <a:bodyPr rtlCol="0">
            <a:normAutofit fontScale="85000" lnSpcReduction="20000"/>
          </a:bodyPr>
          <a:lstStyle/>
          <a:p>
            <a:pPr>
              <a:buClr>
                <a:schemeClr val="accent2"/>
              </a:buClr>
            </a:pPr>
            <a:r>
              <a:rPr lang="ru-RU" dirty="0" smtClean="0"/>
              <a:t>оценивает свои способности и интересы в соответствии с потребностями общества, глубоко осваивает предметную область, внедряет результаты своих научных исследований в профессиональную деятельность (КК5);</a:t>
            </a:r>
          </a:p>
        </p:txBody>
      </p:sp>
      <p:sp>
        <p:nvSpPr>
          <p:cNvPr id="21" name="Номер слайда 5">
            <a:extLst>
              <a:ext uri="{FF2B5EF4-FFF2-40B4-BE49-F238E27FC236}">
                <a16:creationId xmlns=""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699F50C-BE38-4BD0-BA84-9B090E1F2B9B}" type="slidenum">
              <a:rPr lang="ru-RU" smtClean="0"/>
              <a:pPr rtl="0"/>
              <a:t>4</a:t>
            </a:fld>
            <a:endParaRPr lang="ru-RU" dirty="0"/>
          </a:p>
        </p:txBody>
      </p:sp>
      <p:sp>
        <p:nvSpPr>
          <p:cNvPr id="12" name="Текст 14">
            <a:extLst>
              <a:ext uri="{FF2B5EF4-FFF2-40B4-BE49-F238E27FC236}">
                <a16:creationId xmlns="" xmlns:a16="http://schemas.microsoft.com/office/drawing/2014/main" id="{24E18385-8BEA-4522-ABAA-5AB38F0D4FC2}"/>
              </a:ext>
            </a:extLst>
          </p:cNvPr>
          <p:cNvSpPr txBox="1">
            <a:spLocks/>
          </p:cNvSpPr>
          <p:nvPr/>
        </p:nvSpPr>
        <p:spPr>
          <a:xfrm>
            <a:off x="92764" y="4275209"/>
            <a:ext cx="4448673" cy="781188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lvl="0">
              <a:buClr>
                <a:srgbClr val="2E7A40"/>
              </a:buClr>
            </a:pPr>
            <a:r>
              <a:rPr lang="ru-RU" sz="2600" b="1" dirty="0" smtClean="0">
                <a:solidFill>
                  <a:schemeClr val="accent2"/>
                </a:solidFill>
              </a:rPr>
              <a:t>исследовательские: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Объект 15">
            <a:extLst>
              <a:ext uri="{FF2B5EF4-FFF2-40B4-BE49-F238E27FC236}">
                <a16:creationId xmlns="" xmlns:a16="http://schemas.microsoft.com/office/drawing/2014/main" id="{1DCFA8A2-3FB8-48CA-933D-0800A9D2A2A2}"/>
              </a:ext>
            </a:extLst>
          </p:cNvPr>
          <p:cNvSpPr txBox="1">
            <a:spLocks/>
          </p:cNvSpPr>
          <p:nvPr/>
        </p:nvSpPr>
        <p:spPr>
          <a:xfrm>
            <a:off x="450568" y="5208104"/>
            <a:ext cx="4448673" cy="1464368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аргументирует результаты собственной научно-исследовательской работы, создает условия для развития творческого потенциала обучающихся, мотивации к самообразованию ;</a:t>
            </a:r>
          </a:p>
        </p:txBody>
      </p:sp>
      <p:sp>
        <p:nvSpPr>
          <p:cNvPr id="22" name="Текст 16">
            <a:extLst>
              <a:ext uri="{FF2B5EF4-FFF2-40B4-BE49-F238E27FC236}">
                <a16:creationId xmlns="" xmlns:a16="http://schemas.microsoft.com/office/drawing/2014/main" id="{640A3223-3DA3-4CF2-82B6-1447667547BD}"/>
              </a:ext>
            </a:extLst>
          </p:cNvPr>
          <p:cNvSpPr txBox="1">
            <a:spLocks/>
          </p:cNvSpPr>
          <p:nvPr/>
        </p:nvSpPr>
        <p:spPr>
          <a:xfrm>
            <a:off x="5045764" y="4304882"/>
            <a:ext cx="4448925" cy="781188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lvl="0">
              <a:spcBef>
                <a:spcPts val="1000"/>
              </a:spcBef>
              <a:buClr>
                <a:srgbClr val="2E7A40"/>
              </a:buClr>
            </a:pPr>
            <a:r>
              <a:rPr lang="ru-RU" sz="2600" b="1" dirty="0" smtClean="0">
                <a:solidFill>
                  <a:schemeClr val="accent2"/>
                </a:solidFill>
              </a:rPr>
              <a:t>развивающие: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Объект 17">
            <a:extLst>
              <a:ext uri="{FF2B5EF4-FFF2-40B4-BE49-F238E27FC236}">
                <a16:creationId xmlns="" xmlns:a16="http://schemas.microsoft.com/office/drawing/2014/main" id="{C955AFB3-173C-4848-B3E9-1375591B297E}"/>
              </a:ext>
            </a:extLst>
          </p:cNvPr>
          <p:cNvSpPr txBox="1">
            <a:spLocks/>
          </p:cNvSpPr>
          <p:nvPr/>
        </p:nvSpPr>
        <p:spPr>
          <a:xfrm>
            <a:off x="5045764" y="5258346"/>
            <a:ext cx="4448925" cy="1447251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демонстрирует готовность учиться и развиваться, активно мыслит, планирует личностный рост, непрерывное профессиональное обучение на протяжении всей жизни.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15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5"/>
          </p:nvPr>
        </p:nvSpPr>
        <p:spPr>
          <a:xfrm>
            <a:off x="5543629" y="3322984"/>
            <a:ext cx="4130457" cy="320163"/>
          </a:xfrm>
        </p:spPr>
        <p:txBody>
          <a:bodyPr/>
          <a:lstStyle/>
          <a:p>
            <a:r>
              <a:rPr lang="ru-RU" dirty="0" smtClean="0"/>
              <a:t>Южно-Казахстанский педагогический университет </a:t>
            </a:r>
            <a:r>
              <a:rPr lang="ru-RU" dirty="0" err="1" smtClean="0"/>
              <a:t>им.У</a:t>
            </a:r>
            <a:r>
              <a:rPr lang="ru-RU" dirty="0" smtClean="0"/>
              <a:t>. </a:t>
            </a:r>
            <a:r>
              <a:rPr lang="ru-RU" dirty="0" err="1" smtClean="0"/>
              <a:t>Жанибекова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ru-RU" dirty="0" smtClean="0"/>
              <a:t>8 7252 21-29-21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7"/>
          </p:nvPr>
        </p:nvSpPr>
        <p:spPr>
          <a:xfrm>
            <a:off x="5543628" y="4216669"/>
            <a:ext cx="3600000" cy="289070"/>
          </a:xfrm>
        </p:spPr>
        <p:txBody>
          <a:bodyPr/>
          <a:lstStyle/>
          <a:p>
            <a:r>
              <a:rPr lang="en-US" dirty="0" err="1" smtClean="0"/>
              <a:t>okmpi</a:t>
            </a:r>
            <a:r>
              <a:rPr lang="en-US" dirty="0" smtClean="0"/>
              <a:t> @</a:t>
            </a:r>
            <a:r>
              <a:rPr lang="en-US" dirty="0" err="1" smtClean="0"/>
              <a:t>mail.ru</a:t>
            </a:r>
            <a:r>
              <a:rPr lang="en-US" dirty="0" smtClean="0"/>
              <a:t>, info @</a:t>
            </a:r>
            <a:r>
              <a:rPr lang="en-US" dirty="0" err="1" smtClean="0"/>
              <a:t>okmpu.kz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http://www.okmpu.kz/ru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180274" y="1741510"/>
            <a:ext cx="3943528" cy="1616252"/>
          </a:xfrm>
        </p:spPr>
        <p:txBody>
          <a:bodyPr/>
          <a:lstStyle/>
          <a:p>
            <a:r>
              <a:rPr lang="ru-RU" dirty="0" smtClean="0"/>
              <a:t>Наши контакты 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343275" cy="365125"/>
          </a:xfrm>
        </p:spPr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9304338" y="6356350"/>
            <a:ext cx="601662" cy="365125"/>
          </a:xfrm>
        </p:spPr>
        <p:txBody>
          <a:bodyPr/>
          <a:lstStyle/>
          <a:p>
            <a:pPr rtl="0"/>
            <a:fld id="{8699F50C-BE38-4BD0-BA84-9B090E1F2B9B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pic>
        <p:nvPicPr>
          <p:cNvPr id="13" name="Picture 2" descr="C:\Users\User\Desktop\+Кафедра РЯиЛ\БЭМО\logo 2(1)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368" y="18288"/>
            <a:ext cx="1627632" cy="68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естиугольник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740493_TF89027928" id="{84CAFB10-2417-4650-A34E-889C627F5DA2}" vid="{4C45BB41-01E1-4A8E-9534-E341FCCDBEF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Шестиугольник</Template>
  <TotalTime>0</TotalTime>
  <Words>182</Words>
  <Application>Microsoft Office PowerPoint</Application>
  <PresentationFormat>Лист A4 (210x297 мм)</PresentationFormat>
  <Paragraphs>25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Шестиугольник</vt:lpstr>
      <vt:lpstr>Презентация PowerPoint</vt:lpstr>
      <vt:lpstr>Магистратура </vt:lpstr>
      <vt:lpstr>Цель образовательной программы –</vt:lpstr>
      <vt:lpstr>В основе компетентностной модели выпускника лежат следующие ключевые компетенции:</vt:lpstr>
      <vt:lpstr>Наши контакты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2020-04-05T19:25:31Z</dcterms:created>
  <dcterms:modified xsi:type="dcterms:W3CDTF">2025-01-15T12:29:30Z</dcterms:modified>
</cp:coreProperties>
</file>