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0" r:id="rId5"/>
    <p:sldId id="261" r:id="rId6"/>
    <p:sldId id="262" r:id="rId7"/>
    <p:sldId id="263" r:id="rId8"/>
    <p:sldId id="267" r:id="rId9"/>
    <p:sldId id="259" r:id="rId10"/>
    <p:sldId id="268" r:id="rId11"/>
    <p:sldId id="265" r:id="rId12"/>
    <p:sldId id="264" r:id="rId13"/>
    <p:sldId id="269" r:id="rId14"/>
    <p:sldId id="266"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2B63E-94C5-4B1D-962C-0423A7CED301}" type="datetimeFigureOut">
              <a:rPr lang="ru-RU" smtClean="0"/>
              <a:t>09.01.2024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DE335-A20E-422F-B93B-8F29914B818A}" type="slidenum">
              <a:rPr lang="ru-RU" smtClean="0"/>
              <a:t>‹#›</a:t>
            </a:fld>
            <a:endParaRPr lang="ru-RU"/>
          </a:p>
        </p:txBody>
      </p:sp>
    </p:spTree>
    <p:extLst>
      <p:ext uri="{BB962C8B-B14F-4D97-AF65-F5344CB8AC3E}">
        <p14:creationId xmlns:p14="http://schemas.microsoft.com/office/powerpoint/2010/main" val="830217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5DE335-A20E-422F-B93B-8F29914B818A}" type="slidenum">
              <a:rPr lang="ru-RU" smtClean="0"/>
              <a:t>2</a:t>
            </a:fld>
            <a:endParaRPr lang="ru-RU"/>
          </a:p>
        </p:txBody>
      </p:sp>
    </p:spTree>
    <p:extLst>
      <p:ext uri="{BB962C8B-B14F-4D97-AF65-F5344CB8AC3E}">
        <p14:creationId xmlns:p14="http://schemas.microsoft.com/office/powerpoint/2010/main" val="59035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D5DE335-A20E-422F-B93B-8F29914B818A}" type="slidenum">
              <a:rPr lang="ru-RU" smtClean="0"/>
              <a:t>13</a:t>
            </a:fld>
            <a:endParaRPr lang="ru-RU"/>
          </a:p>
        </p:txBody>
      </p:sp>
    </p:spTree>
    <p:extLst>
      <p:ext uri="{BB962C8B-B14F-4D97-AF65-F5344CB8AC3E}">
        <p14:creationId xmlns:p14="http://schemas.microsoft.com/office/powerpoint/2010/main" val="102426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EA6DB3-C2A1-4D1E-88EA-A74FB4BE998A}" type="datetimeFigureOut">
              <a:rPr lang="ru-RU" smtClean="0"/>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0A1ACF-4C31-4BB0-9A78-1BE150267ADD}" type="slidenum">
              <a:rPr lang="ru-RU" smtClean="0"/>
              <a:t>‹#›</a:t>
            </a:fld>
            <a:endParaRPr lang="ru-RU"/>
          </a:p>
        </p:txBody>
      </p:sp>
    </p:spTree>
    <p:extLst>
      <p:ext uri="{BB962C8B-B14F-4D97-AF65-F5344CB8AC3E}">
        <p14:creationId xmlns:p14="http://schemas.microsoft.com/office/powerpoint/2010/main" val="111548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EA6DB3-C2A1-4D1E-88EA-A74FB4BE998A}" type="datetimeFigureOut">
              <a:rPr lang="ru-RU" smtClean="0"/>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0A1ACF-4C31-4BB0-9A78-1BE150267ADD}" type="slidenum">
              <a:rPr lang="ru-RU" smtClean="0"/>
              <a:t>‹#›</a:t>
            </a:fld>
            <a:endParaRPr lang="ru-RU"/>
          </a:p>
        </p:txBody>
      </p:sp>
    </p:spTree>
    <p:extLst>
      <p:ext uri="{BB962C8B-B14F-4D97-AF65-F5344CB8AC3E}">
        <p14:creationId xmlns:p14="http://schemas.microsoft.com/office/powerpoint/2010/main" val="14408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EA6DB3-C2A1-4D1E-88EA-A74FB4BE998A}" type="datetimeFigureOut">
              <a:rPr lang="ru-RU" smtClean="0"/>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0A1ACF-4C31-4BB0-9A78-1BE150267ADD}" type="slidenum">
              <a:rPr lang="ru-RU" smtClean="0"/>
              <a:t>‹#›</a:t>
            </a:fld>
            <a:endParaRPr lang="ru-RU"/>
          </a:p>
        </p:txBody>
      </p:sp>
    </p:spTree>
    <p:extLst>
      <p:ext uri="{BB962C8B-B14F-4D97-AF65-F5344CB8AC3E}">
        <p14:creationId xmlns:p14="http://schemas.microsoft.com/office/powerpoint/2010/main" val="219269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EA6DB3-C2A1-4D1E-88EA-A74FB4BE998A}" type="datetimeFigureOut">
              <a:rPr lang="ru-RU" smtClean="0"/>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0A1ACF-4C31-4BB0-9A78-1BE150267ADD}" type="slidenum">
              <a:rPr lang="ru-RU" smtClean="0"/>
              <a:t>‹#›</a:t>
            </a:fld>
            <a:endParaRPr lang="ru-RU"/>
          </a:p>
        </p:txBody>
      </p:sp>
    </p:spTree>
    <p:extLst>
      <p:ext uri="{BB962C8B-B14F-4D97-AF65-F5344CB8AC3E}">
        <p14:creationId xmlns:p14="http://schemas.microsoft.com/office/powerpoint/2010/main" val="397832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EA6DB3-C2A1-4D1E-88EA-A74FB4BE998A}" type="datetimeFigureOut">
              <a:rPr lang="ru-RU" smtClean="0"/>
              <a:t>09.01.2024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0A1ACF-4C31-4BB0-9A78-1BE150267ADD}" type="slidenum">
              <a:rPr lang="ru-RU" smtClean="0"/>
              <a:t>‹#›</a:t>
            </a:fld>
            <a:endParaRPr lang="ru-RU"/>
          </a:p>
        </p:txBody>
      </p:sp>
    </p:spTree>
    <p:extLst>
      <p:ext uri="{BB962C8B-B14F-4D97-AF65-F5344CB8AC3E}">
        <p14:creationId xmlns:p14="http://schemas.microsoft.com/office/powerpoint/2010/main" val="34045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EA6DB3-C2A1-4D1E-88EA-A74FB4BE998A}" type="datetimeFigureOut">
              <a:rPr lang="ru-RU" smtClean="0"/>
              <a:t>09.01.2024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0A1ACF-4C31-4BB0-9A78-1BE150267ADD}" type="slidenum">
              <a:rPr lang="ru-RU" smtClean="0"/>
              <a:t>‹#›</a:t>
            </a:fld>
            <a:endParaRPr lang="ru-RU"/>
          </a:p>
        </p:txBody>
      </p:sp>
    </p:spTree>
    <p:extLst>
      <p:ext uri="{BB962C8B-B14F-4D97-AF65-F5344CB8AC3E}">
        <p14:creationId xmlns:p14="http://schemas.microsoft.com/office/powerpoint/2010/main" val="264584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EA6DB3-C2A1-4D1E-88EA-A74FB4BE998A}" type="datetimeFigureOut">
              <a:rPr lang="ru-RU" smtClean="0"/>
              <a:t>09.01.2024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40A1ACF-4C31-4BB0-9A78-1BE150267ADD}" type="slidenum">
              <a:rPr lang="ru-RU" smtClean="0"/>
              <a:t>‹#›</a:t>
            </a:fld>
            <a:endParaRPr lang="ru-RU"/>
          </a:p>
        </p:txBody>
      </p:sp>
    </p:spTree>
    <p:extLst>
      <p:ext uri="{BB962C8B-B14F-4D97-AF65-F5344CB8AC3E}">
        <p14:creationId xmlns:p14="http://schemas.microsoft.com/office/powerpoint/2010/main" val="56032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EA6DB3-C2A1-4D1E-88EA-A74FB4BE998A}" type="datetimeFigureOut">
              <a:rPr lang="ru-RU" smtClean="0"/>
              <a:t>09.01.2024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0A1ACF-4C31-4BB0-9A78-1BE150267ADD}" type="slidenum">
              <a:rPr lang="ru-RU" smtClean="0"/>
              <a:t>‹#›</a:t>
            </a:fld>
            <a:endParaRPr lang="ru-RU"/>
          </a:p>
        </p:txBody>
      </p:sp>
    </p:spTree>
    <p:extLst>
      <p:ext uri="{BB962C8B-B14F-4D97-AF65-F5344CB8AC3E}">
        <p14:creationId xmlns:p14="http://schemas.microsoft.com/office/powerpoint/2010/main" val="94321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EA6DB3-C2A1-4D1E-88EA-A74FB4BE998A}" type="datetimeFigureOut">
              <a:rPr lang="ru-RU" smtClean="0"/>
              <a:t>09.01.2024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0A1ACF-4C31-4BB0-9A78-1BE150267ADD}" type="slidenum">
              <a:rPr lang="ru-RU" smtClean="0"/>
              <a:t>‹#›</a:t>
            </a:fld>
            <a:endParaRPr lang="ru-RU"/>
          </a:p>
        </p:txBody>
      </p:sp>
    </p:spTree>
    <p:extLst>
      <p:ext uri="{BB962C8B-B14F-4D97-AF65-F5344CB8AC3E}">
        <p14:creationId xmlns:p14="http://schemas.microsoft.com/office/powerpoint/2010/main" val="404346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4EA6DB3-C2A1-4D1E-88EA-A74FB4BE998A}" type="datetimeFigureOut">
              <a:rPr lang="ru-RU" smtClean="0"/>
              <a:t>09.01.2024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0A1ACF-4C31-4BB0-9A78-1BE150267ADD}" type="slidenum">
              <a:rPr lang="ru-RU" smtClean="0"/>
              <a:t>‹#›</a:t>
            </a:fld>
            <a:endParaRPr lang="ru-RU"/>
          </a:p>
        </p:txBody>
      </p:sp>
    </p:spTree>
    <p:extLst>
      <p:ext uri="{BB962C8B-B14F-4D97-AF65-F5344CB8AC3E}">
        <p14:creationId xmlns:p14="http://schemas.microsoft.com/office/powerpoint/2010/main" val="187393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4EA6DB3-C2A1-4D1E-88EA-A74FB4BE998A}" type="datetimeFigureOut">
              <a:rPr lang="ru-RU" smtClean="0"/>
              <a:t>09.01.2024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0A1ACF-4C31-4BB0-9A78-1BE150267ADD}" type="slidenum">
              <a:rPr lang="ru-RU" smtClean="0"/>
              <a:t>‹#›</a:t>
            </a:fld>
            <a:endParaRPr lang="ru-RU"/>
          </a:p>
        </p:txBody>
      </p:sp>
    </p:spTree>
    <p:extLst>
      <p:ext uri="{BB962C8B-B14F-4D97-AF65-F5344CB8AC3E}">
        <p14:creationId xmlns:p14="http://schemas.microsoft.com/office/powerpoint/2010/main" val="67899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A6DB3-C2A1-4D1E-88EA-A74FB4BE998A}" type="datetimeFigureOut">
              <a:rPr lang="ru-RU" smtClean="0"/>
              <a:t>09.01.2024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A1ACF-4C31-4BB0-9A78-1BE150267ADD}" type="slidenum">
              <a:rPr lang="ru-RU" smtClean="0"/>
              <a:t>‹#›</a:t>
            </a:fld>
            <a:endParaRPr lang="ru-RU"/>
          </a:p>
        </p:txBody>
      </p:sp>
    </p:spTree>
    <p:extLst>
      <p:ext uri="{BB962C8B-B14F-4D97-AF65-F5344CB8AC3E}">
        <p14:creationId xmlns:p14="http://schemas.microsoft.com/office/powerpoint/2010/main" val="1381528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250" y="6169092"/>
            <a:ext cx="12205250" cy="688908"/>
          </a:xfrm>
          <a:prstGeom prst="rect">
            <a:avLst/>
          </a:prstGeom>
        </p:spPr>
      </p:pic>
      <p:sp>
        <p:nvSpPr>
          <p:cNvPr id="7" name="Прямоугольник 6"/>
          <p:cNvSpPr/>
          <p:nvPr/>
        </p:nvSpPr>
        <p:spPr>
          <a:xfrm>
            <a:off x="527901" y="2121580"/>
            <a:ext cx="10953945" cy="1077218"/>
          </a:xfrm>
          <a:prstGeom prst="rect">
            <a:avLst/>
          </a:prstGeom>
        </p:spPr>
        <p:txBody>
          <a:bodyPr wrap="square">
            <a:spAutoFit/>
          </a:bodyPr>
          <a:lstStyle/>
          <a:p>
            <a:pPr algn="ctr"/>
            <a:r>
              <a:rPr lang="en-US" sz="3200" b="1" dirty="0" smtClean="0">
                <a:ln>
                  <a:solidFill>
                    <a:srgbClr val="002060"/>
                  </a:solidFill>
                </a:ln>
                <a:solidFill>
                  <a:srgbClr val="002060"/>
                </a:solidFill>
                <a:latin typeface="Palatino Linotype" panose="02040502050505030304" pitchFamily="18" charset="0"/>
              </a:rPr>
              <a:t>DIGITAL </a:t>
            </a:r>
            <a:r>
              <a:rPr lang="ru-RU" sz="3200" b="1" dirty="0" smtClean="0">
                <a:ln>
                  <a:solidFill>
                    <a:srgbClr val="002060"/>
                  </a:solidFill>
                </a:ln>
                <a:solidFill>
                  <a:srgbClr val="002060"/>
                </a:solidFill>
                <a:latin typeface="Palatino Linotype" panose="02040502050505030304" pitchFamily="18" charset="0"/>
              </a:rPr>
              <a:t>ЗАМАНДА</a:t>
            </a:r>
            <a:r>
              <a:rPr lang="kk-KZ" sz="3200" b="1" dirty="0" smtClean="0">
                <a:ln>
                  <a:solidFill>
                    <a:srgbClr val="002060"/>
                  </a:solidFill>
                </a:ln>
                <a:solidFill>
                  <a:srgbClr val="002060"/>
                </a:solidFill>
                <a:latin typeface="Palatino Linotype" panose="02040502050505030304" pitchFamily="18" charset="0"/>
              </a:rPr>
              <a:t>ҒЫ БІЛІМ АЛУШЫНЫҢ</a:t>
            </a:r>
            <a:r>
              <a:rPr lang="ru-RU" sz="3200" b="1" dirty="0" smtClean="0">
                <a:ln>
                  <a:solidFill>
                    <a:srgbClr val="002060"/>
                  </a:solidFill>
                </a:ln>
                <a:solidFill>
                  <a:srgbClr val="002060"/>
                </a:solidFill>
                <a:latin typeface="Palatino Linotype" panose="02040502050505030304" pitchFamily="18" charset="0"/>
              </a:rPr>
              <a:t> МЕДИА ЖӘНЕ АҚПАРАТТЫҚ САУАТТЫЛЫҒЫ</a:t>
            </a:r>
            <a:endParaRPr lang="ru-RU" sz="3200" b="1" dirty="0">
              <a:ln>
                <a:solidFill>
                  <a:srgbClr val="002060"/>
                </a:solidFill>
              </a:ln>
              <a:solidFill>
                <a:srgbClr val="002060"/>
              </a:solidFill>
              <a:latin typeface="Palatino Linotype" panose="02040502050505030304" pitchFamily="18" charset="0"/>
            </a:endParaRPr>
          </a:p>
        </p:txBody>
      </p:sp>
      <p:sp>
        <p:nvSpPr>
          <p:cNvPr id="8" name="TextBox 7"/>
          <p:cNvSpPr txBox="1"/>
          <p:nvPr/>
        </p:nvSpPr>
        <p:spPr>
          <a:xfrm>
            <a:off x="0" y="6268825"/>
            <a:ext cx="3978111" cy="461665"/>
          </a:xfrm>
          <a:prstGeom prst="rect">
            <a:avLst/>
          </a:prstGeom>
          <a:noFill/>
        </p:spPr>
        <p:txBody>
          <a:bodyPr wrap="square" rtlCol="0">
            <a:spAutoFit/>
          </a:bodyPr>
          <a:lstStyle/>
          <a:p>
            <a:r>
              <a:rPr lang="kk-KZ" sz="2400" b="1" dirty="0" smtClean="0">
                <a:ln>
                  <a:solidFill>
                    <a:srgbClr val="002060"/>
                  </a:solidFill>
                </a:ln>
                <a:solidFill>
                  <a:srgbClr val="002060"/>
                </a:solidFill>
                <a:latin typeface="Palatino Linotype" panose="02040502050505030304" pitchFamily="18" charset="0"/>
              </a:rPr>
              <a:t>АҚПАРАТТЫҚ САҒАТ</a:t>
            </a:r>
            <a:endParaRPr lang="ru-RU" sz="2400" b="1" dirty="0">
              <a:ln>
                <a:solidFill>
                  <a:srgbClr val="002060"/>
                </a:solidFill>
              </a:ln>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764942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65989"/>
            <a:ext cx="12150105" cy="6834434"/>
          </a:xfrm>
          <a:prstGeom prst="rect">
            <a:avLst/>
          </a:prstGeom>
        </p:spPr>
      </p:pic>
    </p:spTree>
    <p:extLst>
      <p:ext uri="{BB962C8B-B14F-4D97-AF65-F5344CB8AC3E}">
        <p14:creationId xmlns:p14="http://schemas.microsoft.com/office/powerpoint/2010/main" val="121275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9424"/>
            <a:ext cx="12192000" cy="6858000"/>
          </a:xfrm>
          <a:prstGeom prst="rect">
            <a:avLst/>
          </a:prstGeom>
        </p:spPr>
      </p:pic>
    </p:spTree>
    <p:extLst>
      <p:ext uri="{BB962C8B-B14F-4D97-AF65-F5344CB8AC3E}">
        <p14:creationId xmlns:p14="http://schemas.microsoft.com/office/powerpoint/2010/main" val="2113477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4118" b="6230"/>
          <a:stretch/>
        </p:blipFill>
        <p:spPr>
          <a:xfrm>
            <a:off x="0" y="0"/>
            <a:ext cx="12206764" cy="6155703"/>
          </a:xfrm>
          <a:prstGeom prst="rect">
            <a:avLst/>
          </a:prstGeom>
        </p:spPr>
      </p:pic>
      <p:pic>
        <p:nvPicPr>
          <p:cNvPr id="3" name="Рисунок 2"/>
          <p:cNvPicPr>
            <a:picLocks noChangeAspect="1"/>
          </p:cNvPicPr>
          <p:nvPr/>
        </p:nvPicPr>
        <p:blipFill>
          <a:blip r:embed="rId3"/>
          <a:stretch>
            <a:fillRect/>
          </a:stretch>
        </p:blipFill>
        <p:spPr>
          <a:xfrm>
            <a:off x="0" y="6169092"/>
            <a:ext cx="12205250" cy="688908"/>
          </a:xfrm>
          <a:prstGeom prst="rect">
            <a:avLst/>
          </a:prstGeom>
        </p:spPr>
      </p:pic>
    </p:spTree>
    <p:extLst>
      <p:ext uri="{BB962C8B-B14F-4D97-AF65-F5344CB8AC3E}">
        <p14:creationId xmlns:p14="http://schemas.microsoft.com/office/powerpoint/2010/main" val="930277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srcRect t="4118" b="53105"/>
          <a:stretch/>
        </p:blipFill>
        <p:spPr>
          <a:xfrm>
            <a:off x="0" y="1"/>
            <a:ext cx="12206764" cy="2937164"/>
          </a:xfrm>
          <a:prstGeom prst="rect">
            <a:avLst/>
          </a:prstGeom>
        </p:spPr>
      </p:pic>
      <p:pic>
        <p:nvPicPr>
          <p:cNvPr id="3" name="Рисунок 2"/>
          <p:cNvPicPr>
            <a:picLocks noChangeAspect="1"/>
          </p:cNvPicPr>
          <p:nvPr/>
        </p:nvPicPr>
        <p:blipFill>
          <a:blip r:embed="rId4"/>
          <a:stretch>
            <a:fillRect/>
          </a:stretch>
        </p:blipFill>
        <p:spPr>
          <a:xfrm>
            <a:off x="0" y="6169092"/>
            <a:ext cx="12205250" cy="688908"/>
          </a:xfrm>
          <a:prstGeom prst="rect">
            <a:avLst/>
          </a:prstGeom>
        </p:spPr>
      </p:pic>
      <p:sp>
        <p:nvSpPr>
          <p:cNvPr id="4" name="Прямоугольник 3"/>
          <p:cNvSpPr/>
          <p:nvPr/>
        </p:nvSpPr>
        <p:spPr>
          <a:xfrm>
            <a:off x="258618" y="3029634"/>
            <a:ext cx="11933382" cy="3046988"/>
          </a:xfrm>
          <a:prstGeom prst="rect">
            <a:avLst/>
          </a:prstGeom>
        </p:spPr>
        <p:txBody>
          <a:bodyPr wrap="square">
            <a:spAutoFit/>
          </a:bodyPr>
          <a:lstStyle/>
          <a:p>
            <a:r>
              <a:rPr lang="en-US" sz="2400" dirty="0">
                <a:ln>
                  <a:solidFill>
                    <a:srgbClr val="002060"/>
                  </a:solidFill>
                </a:ln>
                <a:solidFill>
                  <a:srgbClr val="002060"/>
                </a:solidFill>
                <a:latin typeface="Palatino Linotype" panose="02040502050505030304" pitchFamily="18" charset="0"/>
              </a:rPr>
              <a:t>Google Scholar – Google </a:t>
            </a:r>
            <a:r>
              <a:rPr lang="kk-KZ" sz="2400" dirty="0" smtClean="0">
                <a:ln>
                  <a:solidFill>
                    <a:srgbClr val="002060"/>
                  </a:solidFill>
                </a:ln>
                <a:solidFill>
                  <a:srgbClr val="002060"/>
                </a:solidFill>
                <a:latin typeface="Palatino Linotype" panose="02040502050505030304" pitchFamily="18" charset="0"/>
              </a:rPr>
              <a:t>инженерлері </a:t>
            </a:r>
            <a:r>
              <a:rPr lang="ru-RU" sz="2400" dirty="0" smtClean="0">
                <a:ln>
                  <a:solidFill>
                    <a:srgbClr val="002060"/>
                  </a:solidFill>
                </a:ln>
                <a:solidFill>
                  <a:srgbClr val="002060"/>
                </a:solidFill>
                <a:latin typeface="Palatino Linotype" panose="02040502050505030304" pitchFamily="18" charset="0"/>
              </a:rPr>
              <a:t>Алекс </a:t>
            </a:r>
            <a:r>
              <a:rPr lang="ru-RU" sz="2400" dirty="0">
                <a:ln>
                  <a:solidFill>
                    <a:srgbClr val="002060"/>
                  </a:solidFill>
                </a:ln>
                <a:solidFill>
                  <a:srgbClr val="002060"/>
                </a:solidFill>
                <a:latin typeface="Palatino Linotype" panose="02040502050505030304" pitchFamily="18" charset="0"/>
              </a:rPr>
              <a:t>Верстак </a:t>
            </a:r>
            <a:r>
              <a:rPr lang="kk-KZ" sz="2400" dirty="0" smtClean="0">
                <a:ln>
                  <a:solidFill>
                    <a:srgbClr val="002060"/>
                  </a:solidFill>
                </a:ln>
                <a:solidFill>
                  <a:srgbClr val="002060"/>
                </a:solidFill>
                <a:latin typeface="Palatino Linotype" panose="02040502050505030304" pitchFamily="18" charset="0"/>
              </a:rPr>
              <a:t>пен Анураг Ачарияның</a:t>
            </a:r>
            <a:r>
              <a:rPr lang="en-US" sz="2400" dirty="0" smtClean="0">
                <a:ln>
                  <a:solidFill>
                    <a:srgbClr val="002060"/>
                  </a:solidFill>
                </a:ln>
                <a:solidFill>
                  <a:srgbClr val="002060"/>
                </a:solidFill>
                <a:latin typeface="Palatino Linotype" panose="02040502050505030304" pitchFamily="18" charset="0"/>
              </a:rPr>
              <a:t> </a:t>
            </a:r>
            <a:r>
              <a:rPr lang="kk-KZ" sz="2400" dirty="0" smtClean="0">
                <a:ln>
                  <a:solidFill>
                    <a:srgbClr val="002060"/>
                  </a:solidFill>
                </a:ln>
                <a:solidFill>
                  <a:srgbClr val="002060"/>
                </a:solidFill>
                <a:latin typeface="Palatino Linotype" panose="02040502050505030304" pitchFamily="18" charset="0"/>
              </a:rPr>
              <a:t>бастамасымен</a:t>
            </a:r>
            <a:r>
              <a:rPr lang="ru-RU" sz="2400" dirty="0" smtClean="0">
                <a:ln>
                  <a:solidFill>
                    <a:srgbClr val="002060"/>
                  </a:solidFill>
                </a:ln>
                <a:solidFill>
                  <a:srgbClr val="002060"/>
                </a:solidFill>
                <a:latin typeface="Palatino Linotype" panose="02040502050505030304" pitchFamily="18" charset="0"/>
              </a:rPr>
              <a:t> </a:t>
            </a:r>
            <a:r>
              <a:rPr lang="ru-RU" sz="2400" dirty="0">
                <a:ln>
                  <a:solidFill>
                    <a:srgbClr val="002060"/>
                  </a:solidFill>
                </a:ln>
                <a:solidFill>
                  <a:srgbClr val="002060"/>
                </a:solidFill>
                <a:latin typeface="Palatino Linotype" panose="02040502050505030304" pitchFamily="18" charset="0"/>
              </a:rPr>
              <a:t>2004 </a:t>
            </a:r>
            <a:r>
              <a:rPr lang="kk-KZ" sz="2400" dirty="0" smtClean="0">
                <a:ln>
                  <a:solidFill>
                    <a:srgbClr val="002060"/>
                  </a:solidFill>
                </a:ln>
                <a:solidFill>
                  <a:srgbClr val="002060"/>
                </a:solidFill>
                <a:latin typeface="Palatino Linotype" panose="02040502050505030304" pitchFamily="18" charset="0"/>
              </a:rPr>
              <a:t>жылдың қарашасында іске қосылған ғылыми жарияланымдарға арналған тегін іздеу жүйесі. </a:t>
            </a:r>
            <a:r>
              <a:rPr lang="kk-KZ" sz="2400" dirty="0">
                <a:ln>
                  <a:solidFill>
                    <a:srgbClr val="002060"/>
                  </a:solidFill>
                </a:ln>
                <a:solidFill>
                  <a:srgbClr val="002060"/>
                </a:solidFill>
                <a:latin typeface="Palatino Linotype" panose="02040502050505030304" pitchFamily="18" charset="0"/>
              </a:rPr>
              <a:t>П</a:t>
            </a:r>
            <a:r>
              <a:rPr lang="kk-KZ" sz="2400" dirty="0" smtClean="0">
                <a:ln>
                  <a:solidFill>
                    <a:srgbClr val="002060"/>
                  </a:solidFill>
                </a:ln>
                <a:solidFill>
                  <a:srgbClr val="002060"/>
                </a:solidFill>
                <a:latin typeface="Palatino Linotype" panose="02040502050505030304" pitchFamily="18" charset="0"/>
              </a:rPr>
              <a:t>ортал ғылыми әдебиеттер, оның ішінде журнал мақалалары, диссертациялар, кітаптар және техникалық есептерде толық мәтінді іздеулерді жүзеге асырады. Пайдаланушылар автор, кілт сөз және журналдың атауы бойынша қажетті жұмыстарды іздей алады. Терең іздестіру материалдарды жарияланым күні және тақырып аймағы бойынша іздестіруге мүмкіндік береді</a:t>
            </a:r>
            <a:r>
              <a:rPr lang="ru-RU" sz="2400" dirty="0" smtClean="0">
                <a:ln>
                  <a:solidFill>
                    <a:srgbClr val="002060"/>
                  </a:solidFill>
                </a:ln>
                <a:solidFill>
                  <a:srgbClr val="002060"/>
                </a:solidFill>
                <a:latin typeface="Palatino Linotype" panose="02040502050505030304" pitchFamily="18" charset="0"/>
              </a:rPr>
              <a:t>.</a:t>
            </a:r>
            <a:endParaRPr lang="ru-RU" sz="2400" dirty="0">
              <a:ln>
                <a:solidFill>
                  <a:srgbClr val="002060"/>
                </a:solidFill>
              </a:ln>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128405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t="3723" b="5823"/>
          <a:stretch/>
        </p:blipFill>
        <p:spPr>
          <a:xfrm>
            <a:off x="0" y="0"/>
            <a:ext cx="12153855" cy="6183984"/>
          </a:xfrm>
          <a:prstGeom prst="rect">
            <a:avLst/>
          </a:prstGeom>
        </p:spPr>
      </p:pic>
      <p:pic>
        <p:nvPicPr>
          <p:cNvPr id="4" name="Рисунок 3"/>
          <p:cNvPicPr>
            <a:picLocks noChangeAspect="1"/>
          </p:cNvPicPr>
          <p:nvPr/>
        </p:nvPicPr>
        <p:blipFill>
          <a:blip r:embed="rId3"/>
          <a:stretch>
            <a:fillRect/>
          </a:stretch>
        </p:blipFill>
        <p:spPr>
          <a:xfrm>
            <a:off x="0" y="6169092"/>
            <a:ext cx="12205250" cy="688908"/>
          </a:xfrm>
          <a:prstGeom prst="rect">
            <a:avLst/>
          </a:prstGeom>
        </p:spPr>
      </p:pic>
    </p:spTree>
    <p:extLst>
      <p:ext uri="{BB962C8B-B14F-4D97-AF65-F5344CB8AC3E}">
        <p14:creationId xmlns:p14="http://schemas.microsoft.com/office/powerpoint/2010/main" val="177461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srcRect r="24539" b="9007"/>
          <a:stretch/>
        </p:blipFill>
        <p:spPr>
          <a:xfrm>
            <a:off x="-85371" y="75414"/>
            <a:ext cx="10111427" cy="6858297"/>
          </a:xfrm>
          <a:prstGeom prst="rect">
            <a:avLst/>
          </a:prstGeom>
          <a:ln>
            <a:noFill/>
          </a:ln>
          <a:effectLst>
            <a:softEdge rad="112500"/>
          </a:effectLst>
        </p:spPr>
      </p:pic>
      <p:sp>
        <p:nvSpPr>
          <p:cNvPr id="3" name="Прямоугольник 2"/>
          <p:cNvSpPr/>
          <p:nvPr/>
        </p:nvSpPr>
        <p:spPr>
          <a:xfrm>
            <a:off x="9879290" y="1430766"/>
            <a:ext cx="2312709" cy="3477875"/>
          </a:xfrm>
          <a:prstGeom prst="rect">
            <a:avLst/>
          </a:prstGeom>
        </p:spPr>
        <p:txBody>
          <a:bodyPr wrap="square">
            <a:spAutoFit/>
          </a:bodyPr>
          <a:lstStyle/>
          <a:p>
            <a:r>
              <a:rPr lang="kk-KZ" sz="2000" dirty="0" smtClean="0">
                <a:ln>
                  <a:solidFill>
                    <a:srgbClr val="002060"/>
                  </a:solidFill>
                </a:ln>
                <a:solidFill>
                  <a:srgbClr val="002060"/>
                </a:solidFill>
                <a:latin typeface="Palatino Linotype" panose="02040502050505030304" pitchFamily="18" charset="0"/>
              </a:rPr>
              <a:t>Бастамашылар:</a:t>
            </a:r>
          </a:p>
          <a:p>
            <a:endParaRPr lang="kk-KZ" sz="2000" dirty="0" smtClean="0">
              <a:ln>
                <a:solidFill>
                  <a:srgbClr val="002060"/>
                </a:solidFill>
              </a:ln>
              <a:solidFill>
                <a:srgbClr val="002060"/>
              </a:solidFill>
              <a:latin typeface="Palatino Linotype" panose="02040502050505030304" pitchFamily="18" charset="0"/>
            </a:endParaRPr>
          </a:p>
          <a:p>
            <a:pPr marL="285750" indent="-285750">
              <a:buFont typeface="Wingdings" panose="05000000000000000000" pitchFamily="2" charset="2"/>
              <a:buChar char="Ø"/>
            </a:pPr>
            <a:r>
              <a:rPr lang="kk-KZ" sz="2000" dirty="0" smtClean="0">
                <a:ln>
                  <a:solidFill>
                    <a:srgbClr val="002060"/>
                  </a:solidFill>
                </a:ln>
                <a:solidFill>
                  <a:srgbClr val="002060"/>
                </a:solidFill>
                <a:latin typeface="Palatino Linotype" panose="02040502050505030304" pitchFamily="18" charset="0"/>
              </a:rPr>
              <a:t> ЮНЕСКО-ның «Ақпарат барлығы үшін» бағдарламасы </a:t>
            </a:r>
          </a:p>
          <a:p>
            <a:endParaRPr lang="kk-KZ" sz="2000" dirty="0" smtClean="0">
              <a:ln>
                <a:solidFill>
                  <a:srgbClr val="002060"/>
                </a:solidFill>
              </a:ln>
              <a:solidFill>
                <a:srgbClr val="002060"/>
              </a:solidFill>
              <a:latin typeface="Palatino Linotype" panose="02040502050505030304" pitchFamily="18" charset="0"/>
            </a:endParaRPr>
          </a:p>
          <a:p>
            <a:pPr marL="285750" indent="-285750">
              <a:buFont typeface="Wingdings" panose="05000000000000000000" pitchFamily="2" charset="2"/>
              <a:buChar char="Ø"/>
            </a:pPr>
            <a:r>
              <a:rPr lang="kk-KZ" sz="2000" dirty="0" smtClean="0">
                <a:ln>
                  <a:solidFill>
                    <a:srgbClr val="002060"/>
                  </a:solidFill>
                </a:ln>
                <a:solidFill>
                  <a:srgbClr val="002060"/>
                </a:solidFill>
                <a:latin typeface="Palatino Linotype" panose="02040502050505030304" pitchFamily="18" charset="0"/>
              </a:rPr>
              <a:t>ИФЛА-ның ақпараттық сауаттылық секциясы </a:t>
            </a:r>
            <a:endParaRPr lang="kk-KZ" sz="2000" dirty="0">
              <a:ln>
                <a:solidFill>
                  <a:srgbClr val="002060"/>
                </a:solidFill>
              </a:ln>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360983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63" y="923827"/>
            <a:ext cx="11792932" cy="4401205"/>
          </a:xfrm>
          <a:prstGeom prst="rect">
            <a:avLst/>
          </a:prstGeom>
        </p:spPr>
        <p:txBody>
          <a:bodyPr wrap="square">
            <a:spAutoFit/>
          </a:bodyPr>
          <a:lstStyle/>
          <a:p>
            <a:pPr algn="ctr"/>
            <a:r>
              <a:rPr lang="kk-KZ" sz="2800" dirty="0" smtClean="0">
                <a:ln>
                  <a:solidFill>
                    <a:srgbClr val="002060"/>
                  </a:solidFill>
                </a:ln>
                <a:solidFill>
                  <a:srgbClr val="002060"/>
                </a:solidFill>
                <a:latin typeface="Palatino Linotype" panose="02040502050505030304" pitchFamily="18" charset="0"/>
              </a:rPr>
              <a:t>Медиа және ақпараттық сауаттылықтың құрамы төмендегі сұрақтарға жауап беру үшін қажетті білім, қабілеттер мен дағдылардан тұрады:</a:t>
            </a:r>
          </a:p>
          <a:p>
            <a:pPr marL="457200" indent="-457200">
              <a:buFont typeface="Wingdings" panose="05000000000000000000" pitchFamily="2" charset="2"/>
              <a:buChar char="Ø"/>
            </a:pPr>
            <a:r>
              <a:rPr lang="kk-KZ" sz="2800" dirty="0" smtClean="0">
                <a:ln>
                  <a:solidFill>
                    <a:srgbClr val="002060"/>
                  </a:solidFill>
                </a:ln>
                <a:solidFill>
                  <a:srgbClr val="002060"/>
                </a:solidFill>
                <a:effectLst>
                  <a:glow rad="63500">
                    <a:schemeClr val="accent3">
                      <a:satMod val="175000"/>
                      <a:alpha val="40000"/>
                    </a:schemeClr>
                  </a:glow>
                </a:effectLst>
                <a:latin typeface="Palatino Linotype" panose="02040502050505030304" pitchFamily="18" charset="0"/>
              </a:rPr>
              <a:t>Қашан және қандай ақпарат қажет ?</a:t>
            </a:r>
          </a:p>
          <a:p>
            <a:pPr marL="457200" indent="-457200">
              <a:buFont typeface="Wingdings" panose="05000000000000000000" pitchFamily="2" charset="2"/>
              <a:buChar char="Ø"/>
            </a:pPr>
            <a:r>
              <a:rPr lang="kk-KZ" sz="2800" dirty="0" smtClean="0">
                <a:ln>
                  <a:solidFill>
                    <a:srgbClr val="002060"/>
                  </a:solidFill>
                </a:ln>
                <a:solidFill>
                  <a:srgbClr val="002060"/>
                </a:solidFill>
                <a:effectLst>
                  <a:glow rad="63500">
                    <a:schemeClr val="accent3">
                      <a:satMod val="175000"/>
                      <a:alpha val="40000"/>
                    </a:schemeClr>
                  </a:glow>
                </a:effectLst>
                <a:latin typeface="Palatino Linotype" panose="02040502050505030304" pitchFamily="18" charset="0"/>
              </a:rPr>
              <a:t>Бұл ақпаратты қайдан және қалай алуға болады ?</a:t>
            </a:r>
          </a:p>
          <a:p>
            <a:pPr marL="457200" indent="-457200">
              <a:buFont typeface="Wingdings" panose="05000000000000000000" pitchFamily="2" charset="2"/>
              <a:buChar char="Ø"/>
            </a:pPr>
            <a:r>
              <a:rPr lang="kk-KZ" sz="2800" dirty="0" smtClean="0">
                <a:ln>
                  <a:solidFill>
                    <a:srgbClr val="002060"/>
                  </a:solidFill>
                </a:ln>
                <a:solidFill>
                  <a:srgbClr val="002060"/>
                </a:solidFill>
                <a:effectLst>
                  <a:glow rad="63500">
                    <a:schemeClr val="accent3">
                      <a:satMod val="175000"/>
                      <a:alpha val="40000"/>
                    </a:schemeClr>
                  </a:glow>
                </a:effectLst>
                <a:latin typeface="Palatino Linotype" panose="02040502050505030304" pitchFamily="18" charset="0"/>
              </a:rPr>
              <a:t>Ақпаратты қалай объективті бағалауға болады ?</a:t>
            </a:r>
          </a:p>
          <a:p>
            <a:pPr marL="457200" indent="-457200">
              <a:buFont typeface="Wingdings" panose="05000000000000000000" pitchFamily="2" charset="2"/>
              <a:buChar char="Ø"/>
            </a:pPr>
            <a:r>
              <a:rPr lang="kk-KZ" sz="2800" dirty="0" smtClean="0">
                <a:ln>
                  <a:solidFill>
                    <a:srgbClr val="002060"/>
                  </a:solidFill>
                </a:ln>
                <a:solidFill>
                  <a:srgbClr val="002060"/>
                </a:solidFill>
                <a:effectLst>
                  <a:glow rad="63500">
                    <a:schemeClr val="accent3">
                      <a:satMod val="175000"/>
                      <a:alpha val="40000"/>
                    </a:schemeClr>
                  </a:glow>
                </a:effectLst>
                <a:latin typeface="Palatino Linotype" panose="02040502050505030304" pitchFamily="18" charset="0"/>
              </a:rPr>
              <a:t>Ақпаратты этикалық тұрғыда қалай пайдалану керек ?</a:t>
            </a:r>
          </a:p>
          <a:p>
            <a:endParaRPr lang="kk-KZ" sz="2800" dirty="0" smtClean="0">
              <a:ln>
                <a:solidFill>
                  <a:srgbClr val="002060"/>
                </a:solidFill>
              </a:ln>
              <a:solidFill>
                <a:srgbClr val="002060"/>
              </a:solidFill>
              <a:latin typeface="Palatino Linotype" panose="02040502050505030304" pitchFamily="18" charset="0"/>
            </a:endParaRPr>
          </a:p>
          <a:p>
            <a:pPr algn="r"/>
            <a:r>
              <a:rPr lang="kk-KZ" sz="2800" i="1" dirty="0" smtClean="0">
                <a:ln>
                  <a:solidFill>
                    <a:srgbClr val="002060"/>
                  </a:solidFill>
                </a:ln>
                <a:solidFill>
                  <a:srgbClr val="002060"/>
                </a:solidFill>
                <a:latin typeface="Palatino Linotype" panose="02040502050505030304" pitchFamily="18" charset="0"/>
              </a:rPr>
              <a:t>ИФЛА басқармасының отырысында қабылданды</a:t>
            </a:r>
          </a:p>
          <a:p>
            <a:pPr algn="r"/>
            <a:r>
              <a:rPr lang="kk-KZ" sz="2800" i="1" dirty="0" smtClean="0">
                <a:ln>
                  <a:solidFill>
                    <a:srgbClr val="002060"/>
                  </a:solidFill>
                </a:ln>
                <a:solidFill>
                  <a:srgbClr val="002060"/>
                </a:solidFill>
                <a:latin typeface="Palatino Linotype" panose="02040502050505030304" pitchFamily="18" charset="0"/>
              </a:rPr>
              <a:t>Гаага қ., Нидерланды, 7 желтоқсан 2011 ж.</a:t>
            </a:r>
            <a:endParaRPr lang="kk-KZ" sz="2800" i="1" dirty="0">
              <a:ln>
                <a:solidFill>
                  <a:srgbClr val="002060"/>
                </a:solidFill>
              </a:ln>
              <a:solidFill>
                <a:srgbClr val="002060"/>
              </a:solidFill>
              <a:latin typeface="Palatino Linotype" panose="02040502050505030304" pitchFamily="18" charset="0"/>
            </a:endParaRPr>
          </a:p>
        </p:txBody>
      </p:sp>
      <p:pic>
        <p:nvPicPr>
          <p:cNvPr id="3" name="Рисунок 2"/>
          <p:cNvPicPr>
            <a:picLocks noChangeAspect="1"/>
          </p:cNvPicPr>
          <p:nvPr/>
        </p:nvPicPr>
        <p:blipFill>
          <a:blip r:embed="rId2"/>
          <a:stretch>
            <a:fillRect/>
          </a:stretch>
        </p:blipFill>
        <p:spPr>
          <a:xfrm>
            <a:off x="10052119" y="2010267"/>
            <a:ext cx="2139881" cy="2139881"/>
          </a:xfrm>
          <a:prstGeom prst="rect">
            <a:avLst/>
          </a:prstGeom>
        </p:spPr>
      </p:pic>
      <p:pic>
        <p:nvPicPr>
          <p:cNvPr id="4" name="Рисунок 3"/>
          <p:cNvPicPr>
            <a:picLocks noChangeAspect="1"/>
          </p:cNvPicPr>
          <p:nvPr/>
        </p:nvPicPr>
        <p:blipFill>
          <a:blip r:embed="rId3"/>
          <a:stretch>
            <a:fillRect/>
          </a:stretch>
        </p:blipFill>
        <p:spPr>
          <a:xfrm>
            <a:off x="0" y="6169092"/>
            <a:ext cx="12205250" cy="688908"/>
          </a:xfrm>
          <a:prstGeom prst="rect">
            <a:avLst/>
          </a:prstGeom>
        </p:spPr>
      </p:pic>
    </p:spTree>
    <p:extLst>
      <p:ext uri="{BB962C8B-B14F-4D97-AF65-F5344CB8AC3E}">
        <p14:creationId xmlns:p14="http://schemas.microsoft.com/office/powerpoint/2010/main" val="1174021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1" cy="6858000"/>
          </a:xfrm>
          <a:prstGeom prst="rect">
            <a:avLst/>
          </a:prstGeom>
        </p:spPr>
      </p:pic>
    </p:spTree>
    <p:extLst>
      <p:ext uri="{BB962C8B-B14F-4D97-AF65-F5344CB8AC3E}">
        <p14:creationId xmlns:p14="http://schemas.microsoft.com/office/powerpoint/2010/main" val="418024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9549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5076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9128" y="0"/>
            <a:ext cx="12261127" cy="6896884"/>
          </a:xfrm>
          <a:prstGeom prst="rect">
            <a:avLst/>
          </a:prstGeom>
        </p:spPr>
      </p:pic>
    </p:spTree>
    <p:extLst>
      <p:ext uri="{BB962C8B-B14F-4D97-AF65-F5344CB8AC3E}">
        <p14:creationId xmlns:p14="http://schemas.microsoft.com/office/powerpoint/2010/main" val="3398107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9427"/>
            <a:ext cx="12192000" cy="6857999"/>
          </a:xfrm>
          <a:prstGeom prst="rect">
            <a:avLst/>
          </a:prstGeom>
        </p:spPr>
      </p:pic>
    </p:spTree>
    <p:extLst>
      <p:ext uri="{BB962C8B-B14F-4D97-AF65-F5344CB8AC3E}">
        <p14:creationId xmlns:p14="http://schemas.microsoft.com/office/powerpoint/2010/main" val="84885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430" y="11896"/>
            <a:ext cx="12144285" cy="6834208"/>
          </a:xfrm>
          <a:prstGeom prst="rect">
            <a:avLst/>
          </a:prstGeom>
        </p:spPr>
      </p:pic>
    </p:spTree>
    <p:extLst>
      <p:ext uri="{BB962C8B-B14F-4D97-AF65-F5344CB8AC3E}">
        <p14:creationId xmlns:p14="http://schemas.microsoft.com/office/powerpoint/2010/main" val="25813319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157</Words>
  <Application>Microsoft Office PowerPoint</Application>
  <PresentationFormat>Широкоэкранный</PresentationFormat>
  <Paragraphs>18</Paragraphs>
  <Slides>14</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Calibri Light</vt:lpstr>
      <vt:lpstr>Palatino Linotype</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biblioeka</dc:creator>
  <cp:lastModifiedBy>пк</cp:lastModifiedBy>
  <cp:revision>10</cp:revision>
  <dcterms:created xsi:type="dcterms:W3CDTF">2024-01-09T09:24:01Z</dcterms:created>
  <dcterms:modified xsi:type="dcterms:W3CDTF">2024-01-09T12:18:35Z</dcterms:modified>
</cp:coreProperties>
</file>